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4"/>
    <p:sldMasterId id="2147483690" r:id="rId5"/>
    <p:sldMasterId id="2147483707" r:id="rId6"/>
  </p:sldMasterIdLst>
  <p:notesMasterIdLst>
    <p:notesMasterId r:id="rId21"/>
  </p:notesMasterIdLst>
  <p:handoutMasterIdLst>
    <p:handoutMasterId r:id="rId22"/>
  </p:handoutMasterIdLst>
  <p:sldIdLst>
    <p:sldId id="1965" r:id="rId7"/>
    <p:sldId id="1975" r:id="rId8"/>
    <p:sldId id="1983" r:id="rId9"/>
    <p:sldId id="1982" r:id="rId10"/>
    <p:sldId id="1976" r:id="rId11"/>
    <p:sldId id="1979" r:id="rId12"/>
    <p:sldId id="1980" r:id="rId13"/>
    <p:sldId id="1981" r:id="rId14"/>
    <p:sldId id="1984" r:id="rId15"/>
    <p:sldId id="1986" r:id="rId16"/>
    <p:sldId id="1987" r:id="rId17"/>
    <p:sldId id="1985" r:id="rId18"/>
    <p:sldId id="1988" r:id="rId19"/>
    <p:sldId id="19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2"/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yst layout 2 - Markerin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llemlayout 1 - Marker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emlayout 1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45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22-11-2023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5209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567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19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341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53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534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010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101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7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793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600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606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0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7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tilføje tekst</a:t>
            </a:r>
            <a: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</a:t>
            </a:r>
            <a:br>
              <a:rPr lang="da-DK"/>
            </a:br>
            <a:r>
              <a:rPr lang="da-DK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/>
              <a:t>Klik for at tilføje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>
                <a:solidFill>
                  <a:schemeClr val="tx1"/>
                </a:solidFill>
              </a:rPr>
              <a:t>Brugerguide</a:t>
            </a:r>
            <a:r>
              <a:rPr lang="da-DK" baseline="0">
                <a:solidFill>
                  <a:schemeClr val="tx1"/>
                </a:solidFill>
              </a:rPr>
              <a:t> </a:t>
            </a:r>
            <a:r>
              <a:rPr lang="da-DK" sz="1800" baseline="0">
                <a:solidFill>
                  <a:schemeClr val="tx1"/>
                </a:solidFill>
              </a:rPr>
              <a:t>– </a:t>
            </a:r>
            <a:r>
              <a:rPr lang="da-DK" sz="1800">
                <a:solidFill>
                  <a:schemeClr val="tx1"/>
                </a:solidFill>
              </a:rPr>
              <a:t>Slet, før du færdiggør din</a:t>
            </a:r>
            <a:r>
              <a:rPr lang="da-DK" sz="1800" baseline="0">
                <a:solidFill>
                  <a:schemeClr val="tx1"/>
                </a:solidFill>
              </a:rPr>
              <a:t> </a:t>
            </a:r>
            <a:r>
              <a:rPr lang="da-DK" sz="180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8025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8188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331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32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685624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7930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  <a:br>
              <a:rPr lang="da-DK"/>
            </a:br>
            <a:r>
              <a:rPr lang="da-DK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70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115666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30446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598719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242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0881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315367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88841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– Two seperat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62733" y="583215"/>
            <a:ext cx="11259802" cy="43002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500" baseline="0">
                <a:solidFill>
                  <a:srgbClr val="111028"/>
                </a:solidFill>
              </a:defRPr>
            </a:lvl1pPr>
          </a:lstStyle>
          <a:p>
            <a:r>
              <a:rPr lang="da-DK"/>
              <a:t>CLICK TO ADD TITLE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2735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6276509" y="1324058"/>
            <a:ext cx="5446027" cy="4710982"/>
          </a:xfrm>
        </p:spPr>
        <p:txBody>
          <a:bodyPr lIns="0" tIns="0" rIns="0" bIns="0">
            <a:normAutofit/>
          </a:bodyPr>
          <a:lstStyle>
            <a:lvl1pPr>
              <a:defRPr sz="1200">
                <a:solidFill>
                  <a:srgbClr val="111028"/>
                </a:solidFill>
              </a:defRPr>
            </a:lvl1pPr>
            <a:lvl2pPr>
              <a:defRPr sz="1200">
                <a:solidFill>
                  <a:srgbClr val="111028"/>
                </a:solidFill>
              </a:defRPr>
            </a:lvl2pPr>
            <a:lvl3pPr>
              <a:defRPr sz="1200">
                <a:solidFill>
                  <a:srgbClr val="111028"/>
                </a:solidFill>
              </a:defRPr>
            </a:lvl3pPr>
            <a:lvl4pPr>
              <a:defRPr sz="1200">
                <a:solidFill>
                  <a:srgbClr val="111028"/>
                </a:solidFill>
              </a:defRPr>
            </a:lvl4pPr>
            <a:lvl5pPr>
              <a:defRPr sz="1200">
                <a:solidFill>
                  <a:srgbClr val="11102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2BCA358-3F1A-7C41-B8BA-E1CD12EC83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6ACE6-1BC3-49DD-9C8C-BB897A2F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645C81-48C8-4C59-A101-71DD0AC4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0FC3E7-5428-4C38-950A-9A6C0A4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26BFC-F2B0-4E5A-A703-565DA969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BD5C1-861B-4031-8C3E-62A2E97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414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rgbClr val="E43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chemeClr val="bg1"/>
                </a:solidFill>
              </a:rPr>
              <a:t>INFOVENTURE</a:t>
            </a:r>
          </a:p>
        </p:txBody>
      </p:sp>
      <p:pic>
        <p:nvPicPr>
          <p:cNvPr id="4" name="Billede 3" descr="Et billede, der indeholder clipart&#10;&#10;Beskrivelse, der er oprettet med meget høj sikkerhed">
            <a:extLst>
              <a:ext uri="{FF2B5EF4-FFF2-40B4-BE49-F238E27FC236}">
                <a16:creationId xmlns:a16="http://schemas.microsoft.com/office/drawing/2014/main" id="{20EE3F52-83F1-46E3-976D-9E463E9CC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74" y="6157509"/>
            <a:ext cx="1590398" cy="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4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9B72C7A6-96B5-4443-A21C-86D8517C4ACC}"/>
              </a:ext>
            </a:extLst>
          </p:cNvPr>
          <p:cNvSpPr txBox="1"/>
          <p:nvPr userDrawn="1"/>
        </p:nvSpPr>
        <p:spPr>
          <a:xfrm>
            <a:off x="1509622" y="2413151"/>
            <a:ext cx="9144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7200" b="0">
                <a:solidFill>
                  <a:srgbClr val="FF0000"/>
                </a:solidFill>
              </a:rPr>
              <a:t>INFOVENTURE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99C8EF3-3D21-4097-969F-A9B2EBDCC886}"/>
              </a:ext>
            </a:extLst>
          </p:cNvPr>
          <p:cNvSpPr txBox="1"/>
          <p:nvPr userDrawn="1"/>
        </p:nvSpPr>
        <p:spPr>
          <a:xfrm>
            <a:off x="1686464" y="3608757"/>
            <a:ext cx="87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tx1"/>
                </a:solidFill>
              </a:rPr>
              <a:t>Gør data og mennesker til din konkurrencefordel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4C6AC-F2A0-4F36-926A-517A7D226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9831" y="4435507"/>
            <a:ext cx="7272337" cy="1476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</p:txBody>
      </p:sp>
    </p:spTree>
    <p:extLst>
      <p:ext uri="{BB962C8B-B14F-4D97-AF65-F5344CB8AC3E}">
        <p14:creationId xmlns:p14="http://schemas.microsoft.com/office/powerpoint/2010/main" val="376535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V - 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0E6D-65BC-44A3-A0EC-1DDC82D6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49E42E-0D0B-4700-9B06-254D71FE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6"/>
            <a:ext cx="10515600" cy="458107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97EF26-6D48-4669-9BB6-7CE652CD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86F56A-5A17-498D-A4CB-08377FFF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97894A-EF69-4151-8C64-510632D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3463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3F794-C6FF-4707-B0A0-6C126F3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78CC940-D580-4243-A74D-CCC38CBA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ED78-D38F-4435-8DE0-26047DE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1A3E7D-D2C1-4C05-A516-931476BD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19C7DB-3EEB-43BC-9D75-71363C3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1955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A048F9-1DB0-4270-B911-D6133BFA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5F7E29-B899-4B2C-A308-7C16E4FE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BF33431-AC5D-49A2-A7F6-8BDA75B9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B9DB9E-019C-48D2-9B26-9DB4FB86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4B8E91A-04C7-42B3-A520-8173E478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7C17BFA-46DE-4B1F-8198-7B45693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77529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 - 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D1952B-8128-44D4-8D31-678CB8F5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6A85EAA-AAE3-4BBD-9916-B13843BE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FE6371D-15F0-4E31-AF89-FD958C26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C427A2-928E-4B5B-B919-35FF0F766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4A0FDB0-15A6-4E71-9BC6-40F4D57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D0794C5-D4DA-4E21-BDB8-C1A2717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6A5871-2BC8-4C76-AFCC-091095D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F534E57-D532-45FF-9250-C690D543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289299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4638EB4-1DBF-4693-B726-2679C53F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29694-E0DE-4249-9328-2D3BC5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70D16B-BC74-45F9-916B-D2B53755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3EE997-F9A5-40F0-B512-64B1FCBE4AE6}"/>
              </a:ext>
            </a:extLst>
          </p:cNvPr>
          <p:cNvSpPr txBox="1">
            <a:spLocks/>
          </p:cNvSpPr>
          <p:nvPr userDrawn="1"/>
        </p:nvSpPr>
        <p:spPr>
          <a:xfrm>
            <a:off x="838200" y="296100"/>
            <a:ext cx="10515600" cy="971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86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2CF891D-1B00-4951-AF74-7B4F7245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D8FB7F5-6F06-4590-A4FA-1DDC13E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159F3B-1909-447F-A093-D956996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109D5A-90EF-40F8-8E45-77D9FFA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0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2997881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CD5EB65E-BA08-4546-907C-9374C54F9498}"/>
              </a:ext>
            </a:extLst>
          </p:cNvPr>
          <p:cNvSpPr txBox="1"/>
          <p:nvPr userDrawn="1"/>
        </p:nvSpPr>
        <p:spPr>
          <a:xfrm>
            <a:off x="2281561" y="823744"/>
            <a:ext cx="6613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/>
              <a:t>Tak for opmærksomheden</a:t>
            </a:r>
            <a:endParaRPr lang="da-DK" sz="3600" i="1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496386" y="6286990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ovenstående mail eller telefon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6CD0944C-9A42-492B-AC69-0E293518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146852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1CB4677-01D8-4BFD-BEF9-E1CB45755351}"/>
              </a:ext>
            </a:extLst>
          </p:cNvPr>
          <p:cNvSpPr txBox="1"/>
          <p:nvPr userDrawn="1"/>
        </p:nvSpPr>
        <p:spPr>
          <a:xfrm>
            <a:off x="1885239" y="839132"/>
            <a:ext cx="80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/>
              <a:t>Vil du vide mere eller er interesseret i konkret demo så kontakt os gerne på nedenstående mail eller telefon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0241DA00-4E8A-4572-A984-6575CA3F5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2321" y="2721769"/>
            <a:ext cx="5167358" cy="4354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7929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E3D47-C335-4376-9DDF-AE5026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F5E454-2AFF-428B-B743-2A6F64E0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959ED6-D22F-4B61-9D65-80693154E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E3B91B-5E38-40C7-9DF7-256EABA0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938855-9D71-4E1E-9ABC-76934E86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C512A8-4F15-470B-98EB-6E1A981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5003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D7D23-3965-4E62-A9D1-6B6D48A0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89B16D2-5B05-4FB8-9F54-8E571FFA8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F53DDA-E1BC-444A-A6CF-E0AD581B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3D0D7F-60ED-4F31-8908-9FD420D4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39C5A11-9C43-472F-AD0A-3758B71C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4F1CAD-FAA1-490E-8DB2-7E1D4D9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2521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BBC81E-4ACD-40A4-9F7C-E87EF11FA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30DE12-3186-4777-8C83-B3A47E50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E4D6D0-3D28-499F-ACFD-2DF723D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0DA7DA-CECB-4AFE-8AC9-867EA58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B69B528-38A1-4FDA-A338-FA9BE6AE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0"/>
            <a:ext cx="10515600" cy="97197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8085362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991F611-88B2-45D4-BBE5-4CC1E0BC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31B76DD-1E12-4A0F-BA2D-4D7A531F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EB4EB-D5BA-47FD-A424-0267020B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36599DC-30F5-44FF-A74F-99E473B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1C1832-2F4C-4B95-BC85-98BCA204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00AD-3678-4899-AE77-93BF5E096E5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00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/>
              <a:t>Klik for at indsætte tekst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4</a:t>
            </a:r>
          </a:p>
          <a:p>
            <a:pPr lvl="4"/>
            <a:r>
              <a:rPr lang="da-DK"/>
              <a:t>5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370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403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1017593-9E7B-47F3-B2D8-50C6F9A3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5B278E-FF04-479C-B0A0-21A77B19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05BC174-8ACC-441C-90E4-DC554D99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C62B45-0638-47E8-AFA0-845DDB00D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0637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BC3F9F-0BC7-43A6-8FAB-23DD3BDC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9359" y="6356350"/>
            <a:ext cx="652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00AD-3678-4899-AE77-93BF5E096E58}" type="slidenum">
              <a:rPr lang="da-DK" smtClean="0"/>
              <a:pPr/>
              <a:t>‹#›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AD974F3-ADF4-4961-A621-4499137A42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538" y="6198755"/>
            <a:ext cx="1380205" cy="518330"/>
          </a:xfrm>
          <a:prstGeom prst="rect">
            <a:avLst/>
          </a:prstGeom>
        </p:spPr>
      </p:pic>
      <p:pic>
        <p:nvPicPr>
          <p:cNvPr id="9" name="Picture 2" descr="Billedresultat for dcr solutions logo">
            <a:extLst>
              <a:ext uri="{FF2B5EF4-FFF2-40B4-BE49-F238E27FC236}">
                <a16:creationId xmlns:a16="http://schemas.microsoft.com/office/drawing/2014/main" id="{A6370548-B7DC-4A6B-92BC-1E4E2CCE7E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85" y="6312450"/>
            <a:ext cx="1201455" cy="40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7FE26D-1145-C447-A510-B7A776A2C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2400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28C83DC7-7EB1-984C-AB81-58868BEC9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3382126"/>
            <a:ext cx="4946648" cy="7264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a-DK" dirty="0"/>
              <a:t> </a:t>
            </a:r>
          </a:p>
          <a:p>
            <a:r>
              <a:rPr lang="da-DK" dirty="0">
                <a:ea typeface="+mn-lt"/>
                <a:cs typeface="+mn-lt"/>
              </a:rPr>
              <a:t>23. november, 2022</a:t>
            </a:r>
            <a:endParaRPr lang="da-DK" dirty="0"/>
          </a:p>
          <a:p>
            <a:r>
              <a:rPr lang="da-DK" sz="1800" dirty="0"/>
              <a:t>​</a:t>
            </a:r>
            <a:endParaRPr lang="da-DK" sz="1800" dirty="0">
              <a:cs typeface="Microsoft New Tai Lue"/>
            </a:endParaRPr>
          </a:p>
          <a:p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8C479B9C-1A19-5340-96CE-C92A96FF2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3" y="4687322"/>
            <a:ext cx="4946649" cy="8997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a-DK" dirty="0">
                <a:ea typeface="+mn-lt"/>
                <a:cs typeface="+mn-lt"/>
              </a:rPr>
              <a:t>Thomas T. Hildebrandt, Professor, DIKU</a:t>
            </a:r>
          </a:p>
          <a:p>
            <a:r>
              <a:rPr lang="da-DK" dirty="0">
                <a:ea typeface="+mn-lt"/>
                <a:cs typeface="+mn-lt"/>
              </a:rPr>
              <a:t>Tilman Zuckmantel, PhD Student, DIKU</a:t>
            </a:r>
          </a:p>
          <a:p>
            <a:endParaRPr lang="da-DK" dirty="0">
              <a:cs typeface="Microsoft New Tai Lue"/>
            </a:endParaRPr>
          </a:p>
          <a:p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666E55EA-6545-F245-8BEF-6B6878BF0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6" y="1020200"/>
            <a:ext cx="4946648" cy="1345417"/>
          </a:xfrm>
        </p:spPr>
        <p:txBody>
          <a:bodyPr/>
          <a:lstStyle/>
          <a:p>
            <a:r>
              <a:rPr lang="en-GB" sz="2800" b="1" dirty="0"/>
              <a:t>Cloud-based </a:t>
            </a:r>
          </a:p>
          <a:p>
            <a:r>
              <a:rPr lang="en-GB" sz="2800" b="1" dirty="0"/>
              <a:t>Healthcare </a:t>
            </a:r>
            <a:r>
              <a:rPr lang="en-GB" sz="2800" b="1" dirty="0" smtClean="0"/>
              <a:t>Apps</a:t>
            </a:r>
          </a:p>
          <a:p>
            <a:endParaRPr lang="en-GB" sz="2800" dirty="0"/>
          </a:p>
          <a:p>
            <a:endParaRPr lang="en-GB" sz="2800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3FB47344-11C9-3843-A954-F848FAA2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6" y="7560287"/>
            <a:ext cx="2772705" cy="4397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333DEB25-5269-3F40-990E-9D83BB6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35422052-38EF-8246-BBD3-1BC402B0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98B00DC3-5B52-B14E-A76D-F24FC1320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9" y="7027655"/>
            <a:ext cx="4125075" cy="15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36DCE-CCBB-9945-B826-4D1299D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DCR Solutions workflow design and execution tools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62BAD85-A921-B847-AD54-97A322F46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9F7C2FA-A323-E74F-A2C3-EAF7E2F6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DDC8CF4-DBFC-734B-9915-A044FE37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783E071-08FF-E94D-9481-F967D572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498232"/>
            <a:ext cx="9624646" cy="5254703"/>
          </a:xfrm>
          <a:prstGeom prst="rect">
            <a:avLst/>
          </a:prstGeom>
        </p:spPr>
      </p:pic>
      <p:sp>
        <p:nvSpPr>
          <p:cNvPr id="7" name="Krans 6">
            <a:extLst>
              <a:ext uri="{FF2B5EF4-FFF2-40B4-BE49-F238E27FC236}">
                <a16:creationId xmlns:a16="http://schemas.microsoft.com/office/drawing/2014/main" id="{20F939CE-B615-AD43-95F6-64592C6B6061}"/>
              </a:ext>
            </a:extLst>
          </p:cNvPr>
          <p:cNvSpPr/>
          <p:nvPr/>
        </p:nvSpPr>
        <p:spPr>
          <a:xfrm>
            <a:off x="9123362" y="1981809"/>
            <a:ext cx="1090247" cy="738553"/>
          </a:xfrm>
          <a:prstGeom prst="donut">
            <a:avLst>
              <a:gd name="adj" fmla="val 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EE1EF8D-466C-4E4E-A848-E1E406639E30}"/>
              </a:ext>
            </a:extLst>
          </p:cNvPr>
          <p:cNvSpPr txBox="1"/>
          <p:nvPr/>
        </p:nvSpPr>
        <p:spPr>
          <a:xfrm>
            <a:off x="10736599" y="216641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C00000"/>
                </a:solidFill>
              </a:rPr>
              <a:t>Login</a:t>
            </a: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A933B0B3-A3AA-4840-B87B-DE0BF39DB6A5}"/>
              </a:ext>
            </a:extLst>
          </p:cNvPr>
          <p:cNvCxnSpPr>
            <a:stCxn id="8" idx="1"/>
          </p:cNvCxnSpPr>
          <p:nvPr/>
        </p:nvCxnSpPr>
        <p:spPr>
          <a:xfrm flipH="1">
            <a:off x="10329111" y="2351085"/>
            <a:ext cx="407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1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05037-0CB0-AC46-837E-11EDB3AD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Registrer for at oprette en gratis konto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0E474F-790F-4247-8333-9AE3620AC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6F84E1-3923-2144-82DA-C8ED3138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0A23AF-4485-0745-9EA2-795260E5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D895667-DE1F-ED49-8837-D938A0A9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3" y="1202111"/>
            <a:ext cx="10011508" cy="5541215"/>
          </a:xfrm>
          <a:prstGeom prst="rect">
            <a:avLst/>
          </a:prstGeom>
        </p:spPr>
      </p:pic>
      <p:sp>
        <p:nvSpPr>
          <p:cNvPr id="7" name="Krans 6">
            <a:extLst>
              <a:ext uri="{FF2B5EF4-FFF2-40B4-BE49-F238E27FC236}">
                <a16:creationId xmlns:a16="http://schemas.microsoft.com/office/drawing/2014/main" id="{F533C057-9818-ED4B-B312-CF7181A3CCB5}"/>
              </a:ext>
            </a:extLst>
          </p:cNvPr>
          <p:cNvSpPr/>
          <p:nvPr/>
        </p:nvSpPr>
        <p:spPr>
          <a:xfrm>
            <a:off x="9292544" y="1474795"/>
            <a:ext cx="1090247" cy="738553"/>
          </a:xfrm>
          <a:prstGeom prst="donut">
            <a:avLst>
              <a:gd name="adj" fmla="val 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492D804D-408F-5141-AD49-8E2DC53748DF}"/>
              </a:ext>
            </a:extLst>
          </p:cNvPr>
          <p:cNvSpPr txBox="1"/>
          <p:nvPr/>
        </p:nvSpPr>
        <p:spPr>
          <a:xfrm>
            <a:off x="10905781" y="165940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C00000"/>
                </a:solidFill>
              </a:rPr>
              <a:t>Register</a:t>
            </a:r>
          </a:p>
        </p:txBody>
      </p: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92A87BF1-A499-904E-9BE6-692900438BBE}"/>
              </a:ext>
            </a:extLst>
          </p:cNvPr>
          <p:cNvCxnSpPr>
            <a:stCxn id="8" idx="1"/>
          </p:cNvCxnSpPr>
          <p:nvPr/>
        </p:nvCxnSpPr>
        <p:spPr>
          <a:xfrm flipH="1">
            <a:off x="10498293" y="1844071"/>
            <a:ext cx="407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5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776B3-F1B9-2946-95B2-700FD378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DCR Solutions </a:t>
            </a:r>
            <a:r>
              <a:rPr lang="da-DK" dirty="0" err="1"/>
              <a:t>processoverblik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CA5380-F197-6340-9072-144A5C7D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B5ADC6-6A4E-7344-8CA8-E8A6255C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6045C4E-1F59-BA42-8DEA-DCB86EEE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479033"/>
            <a:ext cx="8957626" cy="53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36DCE-CCBB-9945-B826-4D1299D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DCR Solutions </a:t>
            </a:r>
            <a:r>
              <a:rPr lang="da-DK" dirty="0" err="1"/>
              <a:t>workflow</a:t>
            </a:r>
            <a:r>
              <a:rPr lang="da-DK" dirty="0"/>
              <a:t> design og </a:t>
            </a:r>
            <a:r>
              <a:rPr lang="da-DK" dirty="0" err="1"/>
              <a:t>execution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62BAD85-A921-B847-AD54-97A322F46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9F7C2FA-A323-E74F-A2C3-EAF7E2F6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DDC8CF4-DBFC-734B-9915-A044FE37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783E071-08FF-E94D-9481-F967D572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498232"/>
            <a:ext cx="9624646" cy="5254703"/>
          </a:xfrm>
          <a:prstGeom prst="rect">
            <a:avLst/>
          </a:prstGeom>
        </p:spPr>
      </p:pic>
      <p:sp>
        <p:nvSpPr>
          <p:cNvPr id="7" name="Krans 6">
            <a:extLst>
              <a:ext uri="{FF2B5EF4-FFF2-40B4-BE49-F238E27FC236}">
                <a16:creationId xmlns:a16="http://schemas.microsoft.com/office/drawing/2014/main" id="{20F939CE-B615-AD43-95F6-64592C6B6061}"/>
              </a:ext>
            </a:extLst>
          </p:cNvPr>
          <p:cNvSpPr/>
          <p:nvPr/>
        </p:nvSpPr>
        <p:spPr>
          <a:xfrm>
            <a:off x="5500931" y="1844072"/>
            <a:ext cx="1090247" cy="738553"/>
          </a:xfrm>
          <a:prstGeom prst="donut">
            <a:avLst>
              <a:gd name="adj" fmla="val 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EE1EF8D-466C-4E4E-A848-E1E406639E30}"/>
              </a:ext>
            </a:extLst>
          </p:cNvPr>
          <p:cNvSpPr txBox="1"/>
          <p:nvPr/>
        </p:nvSpPr>
        <p:spPr>
          <a:xfrm>
            <a:off x="6410784" y="11289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C00000"/>
                </a:solidFill>
              </a:rPr>
              <a:t>Resources</a:t>
            </a: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A933B0B3-A3AA-4840-B87B-DE0BF39DB6A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013938" y="1313566"/>
            <a:ext cx="396846" cy="5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8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03B50-8503-3D44-BEE6-D0EF8040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DCR Active Repository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C5C103A-9DF6-2A45-A9CB-D5861C96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66BACE8-6236-964E-A94C-A4C74BD7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7E3F05F-AB4D-8840-9738-647ED5C92509}"/>
              </a:ext>
            </a:extLst>
          </p:cNvPr>
          <p:cNvSpPr txBox="1"/>
          <p:nvPr/>
        </p:nvSpPr>
        <p:spPr>
          <a:xfrm>
            <a:off x="523547" y="6459538"/>
            <a:ext cx="102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documentation.dcr.design</a:t>
            </a:r>
            <a:r>
              <a:rPr lang="da-DK" dirty="0"/>
              <a:t>/</a:t>
            </a:r>
            <a:r>
              <a:rPr lang="da-DK" dirty="0" err="1"/>
              <a:t>documentation</a:t>
            </a:r>
            <a:r>
              <a:rPr lang="da-DK" dirty="0"/>
              <a:t>/</a:t>
            </a:r>
            <a:r>
              <a:rPr lang="da-DK" dirty="0" err="1"/>
              <a:t>using</a:t>
            </a:r>
            <a:r>
              <a:rPr lang="da-DK" dirty="0"/>
              <a:t>-postman-to-</a:t>
            </a:r>
            <a:r>
              <a:rPr lang="da-DK" dirty="0" err="1"/>
              <a:t>access</a:t>
            </a:r>
            <a:r>
              <a:rPr lang="da-DK" dirty="0"/>
              <a:t>-</a:t>
            </a:r>
            <a:r>
              <a:rPr lang="da-DK" dirty="0" err="1"/>
              <a:t>dcr-active-repository</a:t>
            </a:r>
            <a:r>
              <a:rPr lang="da-DK" dirty="0"/>
              <a:t>/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3AC58F5-0146-3E45-BF8A-38A34242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035722"/>
            <a:ext cx="9674087" cy="54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8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4F297-66AA-D343-A834-039810E4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E02050-7CA7-5E47-95B7-FE25D8AC5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09-10 </a:t>
            </a:r>
            <a:r>
              <a:rPr lang="da-DK" dirty="0"/>
              <a:t>: Introduction to the </a:t>
            </a:r>
            <a:r>
              <a:rPr lang="da-DK" dirty="0" err="1" smtClean="0"/>
              <a:t>course</a:t>
            </a:r>
            <a:r>
              <a:rPr lang="da-DK" dirty="0" smtClean="0"/>
              <a:t>, small </a:t>
            </a:r>
            <a:r>
              <a:rPr lang="da-DK" dirty="0" err="1" smtClean="0"/>
              <a:t>introduction</a:t>
            </a:r>
            <a:r>
              <a:rPr lang="da-DK" dirty="0" smtClean="0"/>
              <a:t> to </a:t>
            </a:r>
            <a:r>
              <a:rPr lang="da-DK" dirty="0" err="1" smtClean="0"/>
              <a:t>distributed</a:t>
            </a:r>
            <a:r>
              <a:rPr lang="da-DK" dirty="0" smtClean="0"/>
              <a:t> systems</a:t>
            </a:r>
            <a:endParaRPr lang="da-DK" dirty="0"/>
          </a:p>
          <a:p>
            <a:endParaRPr lang="da-DK" dirty="0"/>
          </a:p>
          <a:p>
            <a:r>
              <a:rPr lang="da-DK" dirty="0" smtClean="0"/>
              <a:t>10:15-11: </a:t>
            </a:r>
            <a:r>
              <a:rPr lang="da-DK" dirty="0"/>
              <a:t>Small introduction to </a:t>
            </a:r>
            <a:r>
              <a:rPr lang="da-DK" dirty="0" smtClean="0"/>
              <a:t>UI </a:t>
            </a:r>
            <a:r>
              <a:rPr lang="da-DK" dirty="0" err="1" smtClean="0"/>
              <a:t>programming</a:t>
            </a:r>
            <a:endParaRPr lang="da-DK" dirty="0"/>
          </a:p>
          <a:p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3B8017-AFD8-B74C-A7EB-49BDD1DD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Thomas Hildebrandt, </a:t>
            </a:r>
            <a:r>
              <a:rPr lang="da-DK" dirty="0" err="1"/>
              <a:t>hilde@di.ku.dk</a:t>
            </a:r>
            <a:r>
              <a:rPr lang="da-DK" dirty="0"/>
              <a:t>: Byrdelettelser gennem digitale løsninger</a:t>
            </a:r>
          </a:p>
        </p:txBody>
      </p:sp>
    </p:spTree>
    <p:extLst>
      <p:ext uri="{BB962C8B-B14F-4D97-AF65-F5344CB8AC3E}">
        <p14:creationId xmlns:p14="http://schemas.microsoft.com/office/powerpoint/2010/main" val="33573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A20DB-130C-D447-92BB-B1338265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Teaching Personal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252DE3-BA7A-3A4F-A489-2B1DCC60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Lecturer: Thomas Hildebrandt &amp; Tilman Zuckmantel</a:t>
            </a:r>
          </a:p>
          <a:p>
            <a:r>
              <a:rPr lang="da-DK" dirty="0"/>
              <a:t>Teaching Assistants: Mikkel Leonhard Fuchs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9C8057F-5B93-7248-8974-5372FEAE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1AE046D8-D38A-EF43-B530-60F43FCD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236258"/>
            <a:ext cx="2399347" cy="2935942"/>
          </a:xfrm>
          <a:prstGeom prst="rect">
            <a:avLst/>
          </a:prstGeom>
        </p:spPr>
      </p:pic>
      <p:pic>
        <p:nvPicPr>
          <p:cNvPr id="7" name="Grafik 6" descr="Ein Bild, das Menschliches Gesicht, Person, Wand, Im Haus enthält.&#10;&#10;Automatisch generierte Beschreibung">
            <a:extLst>
              <a:ext uri="{FF2B5EF4-FFF2-40B4-BE49-F238E27FC236}">
                <a16:creationId xmlns:a16="http://schemas.microsoft.com/office/drawing/2014/main" id="{7BA3753C-3C7F-A625-1AE1-3AD89F4D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19" y="3236257"/>
            <a:ext cx="2201957" cy="29359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6BDD9E-0DB0-012D-37C2-7B669E07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597" y="3236257"/>
            <a:ext cx="2550323" cy="29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454C4-ED7B-F34E-82AE-54839522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932" y="3188941"/>
            <a:ext cx="3144136" cy="480117"/>
          </a:xfrm>
        </p:spPr>
        <p:txBody>
          <a:bodyPr/>
          <a:lstStyle/>
          <a:p>
            <a:r>
              <a:rPr lang="da-DK" sz="4800" dirty="0"/>
              <a:t>Who am I ? 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52DA54-4B8E-0649-AC85-000751BF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E6D91A6-9B93-8446-905B-A996B618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</p:spTree>
    <p:extLst>
      <p:ext uri="{BB962C8B-B14F-4D97-AF65-F5344CB8AC3E}">
        <p14:creationId xmlns:p14="http://schemas.microsoft.com/office/powerpoint/2010/main" val="6497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4F297-66AA-D343-A834-039810E4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Are You Going to Learn 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681AB3-0B5A-1947-A375-45B9078E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3B8017-AFD8-B74C-A7EB-49BDD1DD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08EB4EDC-62D6-D340-A260-FC6C6BA19449}"/>
              </a:ext>
            </a:extLst>
          </p:cNvPr>
          <p:cNvSpPr txBox="1"/>
          <p:nvPr/>
        </p:nvSpPr>
        <p:spPr>
          <a:xfrm>
            <a:off x="454942" y="2090172"/>
            <a:ext cx="111524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Concepts: </a:t>
            </a:r>
          </a:p>
          <a:p>
            <a:r>
              <a:rPr lang="da-DK" sz="2400" dirty="0"/>
              <a:t>	Distributed Systems, Asynchronous Programming, Process-aware systems,</a:t>
            </a:r>
            <a:br>
              <a:rPr lang="da-DK" sz="2400" dirty="0"/>
            </a:br>
            <a:r>
              <a:rPr lang="da-DK" sz="2400" dirty="0"/>
              <a:t> 	IT-Security and Legal Aspects</a:t>
            </a:r>
          </a:p>
          <a:p>
            <a:endParaRPr lang="da-DK" sz="2400" dirty="0"/>
          </a:p>
          <a:p>
            <a:r>
              <a:rPr lang="da-DK" sz="2400" dirty="0"/>
              <a:t>Technologies: </a:t>
            </a:r>
          </a:p>
          <a:p>
            <a:r>
              <a:rPr lang="da-DK" sz="2400" dirty="0"/>
              <a:t>  - Programming Language -&gt; Python,</a:t>
            </a:r>
          </a:p>
          <a:p>
            <a:r>
              <a:rPr lang="da-DK" sz="2400" dirty="0"/>
              <a:t>  - Process aware systems -&gt; DCR Solutions Tools,</a:t>
            </a:r>
          </a:p>
          <a:p>
            <a:r>
              <a:rPr lang="da-DK" sz="2400" dirty="0"/>
              <a:t>  - Storing and Accesing Data in the Cloud -&gt; Azure Cloud Solutions</a:t>
            </a:r>
          </a:p>
          <a:p>
            <a:r>
              <a:rPr lang="da-DK" sz="2400" dirty="0"/>
              <a:t>  - User Interface -&gt; Kivy </a:t>
            </a:r>
          </a:p>
        </p:txBody>
      </p:sp>
    </p:spTree>
    <p:extLst>
      <p:ext uri="{BB962C8B-B14F-4D97-AF65-F5344CB8AC3E}">
        <p14:creationId xmlns:p14="http://schemas.microsoft.com/office/powerpoint/2010/main" val="119520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489A597-1606-6D41-ACAF-0D258166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8F0C3AD-219C-0149-B3D5-249E2ED7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8" y="309838"/>
            <a:ext cx="7130058" cy="65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CBBB4-8C72-1E4F-9821-66EE4611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Schedule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3BEBB5-0614-074B-BCEF-82FDB0E8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Introduction (week 0)</a:t>
            </a:r>
          </a:p>
          <a:p>
            <a:r>
              <a:rPr lang="da-DK" dirty="0"/>
              <a:t>Distributed and Process-Aware Systems (week 1-3)</a:t>
            </a:r>
          </a:p>
          <a:p>
            <a:pPr lvl="1"/>
            <a:r>
              <a:rPr lang="da-DK" dirty="0"/>
              <a:t>1. Excercise Hand-In: TODO Application (18. December)</a:t>
            </a:r>
          </a:p>
          <a:p>
            <a:r>
              <a:rPr lang="da-DK" dirty="0"/>
              <a:t>Database in the Cloud (week 4-5)</a:t>
            </a:r>
          </a:p>
          <a:p>
            <a:pPr lvl="1"/>
            <a:r>
              <a:rPr lang="da-DK" dirty="0"/>
              <a:t>2. Excercise Hand-In: Advanced TODO Application (3. </a:t>
            </a:r>
            <a:r>
              <a:rPr lang="da-DK" dirty="0" err="1"/>
              <a:t>January</a:t>
            </a:r>
            <a:r>
              <a:rPr lang="da-DK" dirty="0"/>
              <a:t>)</a:t>
            </a:r>
          </a:p>
          <a:p>
            <a:r>
              <a:rPr lang="da-DK" dirty="0"/>
              <a:t>Security and Course </a:t>
            </a:r>
            <a:r>
              <a:rPr lang="da-DK" dirty="0" err="1"/>
              <a:t>Conclusion</a:t>
            </a:r>
            <a:r>
              <a:rPr lang="da-DK" dirty="0"/>
              <a:t> (</a:t>
            </a:r>
            <a:r>
              <a:rPr lang="da-DK" dirty="0" err="1"/>
              <a:t>week</a:t>
            </a:r>
            <a:r>
              <a:rPr lang="da-DK" dirty="0"/>
              <a:t> 6 - 7)</a:t>
            </a:r>
          </a:p>
          <a:p>
            <a:pPr lvl="1"/>
            <a:r>
              <a:rPr lang="da-DK" dirty="0"/>
              <a:t>3. Excercise Hand-In : Final TODO Application (15. </a:t>
            </a:r>
            <a:r>
              <a:rPr lang="da-DK" dirty="0" err="1"/>
              <a:t>January</a:t>
            </a:r>
            <a:r>
              <a:rPr lang="da-DK" dirty="0"/>
              <a:t>)</a:t>
            </a:r>
          </a:p>
          <a:p>
            <a:r>
              <a:rPr lang="da-DK" dirty="0"/>
              <a:t>Oral </a:t>
            </a:r>
            <a:r>
              <a:rPr lang="da-DK" dirty="0" err="1"/>
              <a:t>Exams</a:t>
            </a:r>
            <a:r>
              <a:rPr lang="da-DK" dirty="0"/>
              <a:t> (23., 24. </a:t>
            </a:r>
            <a:r>
              <a:rPr lang="da-DK" dirty="0" err="1"/>
              <a:t>January</a:t>
            </a:r>
            <a:r>
              <a:rPr lang="da-DK" dirty="0"/>
              <a:t>)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0D48EC-9275-2D47-863A-CBF3B88A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9B57A5C-4E2A-F640-995F-6E91BAC1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Thomas Hildebrandt, hilde@di.ku.dk: Byrdelettelser gennem digitale løsninger</a:t>
            </a:r>
          </a:p>
        </p:txBody>
      </p:sp>
    </p:spTree>
    <p:extLst>
      <p:ext uri="{BB962C8B-B14F-4D97-AF65-F5344CB8AC3E}">
        <p14:creationId xmlns:p14="http://schemas.microsoft.com/office/powerpoint/2010/main" val="42280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06131-EE6E-7B41-80B8-C4D09899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Outcome on One Slide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3A96EE4-3867-0D45-95EC-5C7903D7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12.11.2021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2B0A5B-16EA-E54B-86DA-BF496717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EA0F433-236C-FD4E-B11D-A886EEAC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28" y="2838793"/>
            <a:ext cx="1739900" cy="1155700"/>
          </a:xfrm>
          <a:prstGeom prst="rect">
            <a:avLst/>
          </a:prstGeom>
        </p:spPr>
      </p:pic>
      <p:sp>
        <p:nvSpPr>
          <p:cNvPr id="8" name="Afrundet rektangel 7">
            <a:extLst>
              <a:ext uri="{FF2B5EF4-FFF2-40B4-BE49-F238E27FC236}">
                <a16:creationId xmlns:a16="http://schemas.microsoft.com/office/drawing/2014/main" id="{80109523-45DE-174C-A27C-D9EBE55B2DF0}"/>
              </a:ext>
            </a:extLst>
          </p:cNvPr>
          <p:cNvSpPr/>
          <p:nvPr/>
        </p:nvSpPr>
        <p:spPr>
          <a:xfrm>
            <a:off x="5498757" y="2767913"/>
            <a:ext cx="2014151" cy="1297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repository</a:t>
            </a:r>
            <a:r>
              <a:rPr lang="da-DK" dirty="0"/>
              <a:t> &amp; </a:t>
            </a:r>
            <a:r>
              <a:rPr lang="da-DK" dirty="0" err="1"/>
              <a:t>engine</a:t>
            </a:r>
            <a:r>
              <a:rPr lang="da-DK" dirty="0"/>
              <a:t> as a service</a:t>
            </a:r>
          </a:p>
        </p:txBody>
      </p:sp>
      <p:sp>
        <p:nvSpPr>
          <p:cNvPr id="9" name="Sky 8">
            <a:extLst>
              <a:ext uri="{FF2B5EF4-FFF2-40B4-BE49-F238E27FC236}">
                <a16:creationId xmlns:a16="http://schemas.microsoft.com/office/drawing/2014/main" id="{2254FBFB-5C93-EF4E-A5FB-C1E2940FB819}"/>
              </a:ext>
            </a:extLst>
          </p:cNvPr>
          <p:cNvSpPr/>
          <p:nvPr/>
        </p:nvSpPr>
        <p:spPr>
          <a:xfrm>
            <a:off x="5189837" y="5128054"/>
            <a:ext cx="2631989" cy="13592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Cloud</a:t>
            </a:r>
            <a:r>
              <a:rPr lang="da-DK" dirty="0"/>
              <a:t> </a:t>
            </a:r>
            <a:r>
              <a:rPr lang="da-DK" dirty="0" err="1"/>
              <a:t>storage</a:t>
            </a:r>
            <a:endParaRPr lang="da-DK" dirty="0"/>
          </a:p>
        </p:txBody>
      </p: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C1124558-52ED-C746-B897-5BA675903FB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085928" y="3416643"/>
            <a:ext cx="2412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CAFC98CB-65FF-6C4B-B6D6-6CFA1A37E08E}"/>
              </a:ext>
            </a:extLst>
          </p:cNvPr>
          <p:cNvSpPr txBox="1"/>
          <p:nvPr/>
        </p:nvSpPr>
        <p:spPr>
          <a:xfrm>
            <a:off x="3483467" y="2767913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Asynchronous</a:t>
            </a:r>
          </a:p>
          <a:p>
            <a:r>
              <a:rPr lang="da-DK" dirty="0"/>
              <a:t>communication</a:t>
            </a: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D4AC7CEC-D770-2145-8E48-93584BFA0818}"/>
              </a:ext>
            </a:extLst>
          </p:cNvPr>
          <p:cNvCxnSpPr>
            <a:endCxn id="9" idx="2"/>
          </p:cNvCxnSpPr>
          <p:nvPr/>
        </p:nvCxnSpPr>
        <p:spPr>
          <a:xfrm>
            <a:off x="2215978" y="4065373"/>
            <a:ext cx="2982023" cy="174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359B1FBE-ED91-7942-96AE-0223EBFF6EE8}"/>
              </a:ext>
            </a:extLst>
          </p:cNvPr>
          <p:cNvCxnSpPr>
            <a:cxnSpLocks/>
          </p:cNvCxnSpPr>
          <p:nvPr/>
        </p:nvCxnSpPr>
        <p:spPr>
          <a:xfrm flipH="1">
            <a:off x="3085928" y="3830595"/>
            <a:ext cx="2412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lede 18">
            <a:extLst>
              <a:ext uri="{FF2B5EF4-FFF2-40B4-BE49-F238E27FC236}">
                <a16:creationId xmlns:a16="http://schemas.microsoft.com/office/drawing/2014/main" id="{159EC82C-6A84-4A49-A56B-F9AA2CFC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70" y="4163882"/>
            <a:ext cx="3884445" cy="1643794"/>
          </a:xfrm>
          <a:prstGeom prst="rect">
            <a:avLst/>
          </a:prstGeom>
        </p:spPr>
      </p:pic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23DCFEC6-103F-F240-BAE8-1C51105C4144}"/>
              </a:ext>
            </a:extLst>
          </p:cNvPr>
          <p:cNvCxnSpPr>
            <a:cxnSpLocks/>
          </p:cNvCxnSpPr>
          <p:nvPr/>
        </p:nvCxnSpPr>
        <p:spPr>
          <a:xfrm flipH="1" flipV="1">
            <a:off x="3011749" y="4127330"/>
            <a:ext cx="2241141" cy="127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felt 23">
            <a:extLst>
              <a:ext uri="{FF2B5EF4-FFF2-40B4-BE49-F238E27FC236}">
                <a16:creationId xmlns:a16="http://schemas.microsoft.com/office/drawing/2014/main" id="{550B2830-48C2-B34A-90DE-56BF47B0FA10}"/>
              </a:ext>
            </a:extLst>
          </p:cNvPr>
          <p:cNvSpPr txBox="1"/>
          <p:nvPr/>
        </p:nvSpPr>
        <p:spPr>
          <a:xfrm>
            <a:off x="4908893" y="447692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Data </a:t>
            </a:r>
            <a:r>
              <a:rPr lang="da-DK" dirty="0" err="1"/>
              <a:t>storage</a:t>
            </a:r>
            <a:r>
              <a:rPr lang="da-DK" dirty="0"/>
              <a:t> in </a:t>
            </a:r>
            <a:r>
              <a:rPr lang="da-DK" dirty="0" err="1"/>
              <a:t>cloud</a:t>
            </a:r>
            <a:r>
              <a:rPr lang="da-DK" dirty="0"/>
              <a:t> (AWS)</a:t>
            </a:r>
          </a:p>
          <a:p>
            <a:r>
              <a:rPr lang="da-DK" dirty="0"/>
              <a:t>and </a:t>
            </a:r>
            <a:r>
              <a:rPr lang="da-DK" dirty="0" err="1"/>
              <a:t>security</a:t>
            </a:r>
            <a:endParaRPr lang="da-DK" dirty="0"/>
          </a:p>
        </p:txBody>
      </p:sp>
      <p:pic>
        <p:nvPicPr>
          <p:cNvPr id="25" name="Billede 24">
            <a:extLst>
              <a:ext uri="{FF2B5EF4-FFF2-40B4-BE49-F238E27FC236}">
                <a16:creationId xmlns:a16="http://schemas.microsoft.com/office/drawing/2014/main" id="{0423F88A-7182-9743-9827-08A9ECDB3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09" y="986556"/>
            <a:ext cx="3870606" cy="1562025"/>
          </a:xfrm>
          <a:prstGeom prst="rect">
            <a:avLst/>
          </a:prstGeom>
        </p:spPr>
      </p:pic>
      <p:sp>
        <p:nvSpPr>
          <p:cNvPr id="27" name="Afrundet rektangel 26">
            <a:extLst>
              <a:ext uri="{FF2B5EF4-FFF2-40B4-BE49-F238E27FC236}">
                <a16:creationId xmlns:a16="http://schemas.microsoft.com/office/drawing/2014/main" id="{C163C065-6A76-344D-8E2E-18F21A66E838}"/>
              </a:ext>
            </a:extLst>
          </p:cNvPr>
          <p:cNvSpPr/>
          <p:nvPr/>
        </p:nvSpPr>
        <p:spPr>
          <a:xfrm>
            <a:off x="9419447" y="2767913"/>
            <a:ext cx="2014151" cy="1297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Workflow</a:t>
            </a:r>
            <a:r>
              <a:rPr lang="da-DK" dirty="0"/>
              <a:t> design </a:t>
            </a:r>
            <a:r>
              <a:rPr lang="da-DK" dirty="0" err="1"/>
              <a:t>tools</a:t>
            </a:r>
            <a:endParaRPr lang="da-DK" dirty="0"/>
          </a:p>
        </p:txBody>
      </p:sp>
      <p:cxnSp>
        <p:nvCxnSpPr>
          <p:cNvPr id="29" name="Lige pilforbindelse 28">
            <a:extLst>
              <a:ext uri="{FF2B5EF4-FFF2-40B4-BE49-F238E27FC236}">
                <a16:creationId xmlns:a16="http://schemas.microsoft.com/office/drawing/2014/main" id="{4B7CF9C6-C541-1640-BFAA-3A9D015BDC61}"/>
              </a:ext>
            </a:extLst>
          </p:cNvPr>
          <p:cNvCxnSpPr>
            <a:cxnSpLocks/>
            <a:stCxn id="27" idx="1"/>
            <a:endCxn id="8" idx="3"/>
          </p:cNvCxnSpPr>
          <p:nvPr/>
        </p:nvCxnSpPr>
        <p:spPr>
          <a:xfrm flipH="1">
            <a:off x="7512908" y="3416643"/>
            <a:ext cx="1906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felt 31">
            <a:extLst>
              <a:ext uri="{FF2B5EF4-FFF2-40B4-BE49-F238E27FC236}">
                <a16:creationId xmlns:a16="http://schemas.microsoft.com/office/drawing/2014/main" id="{FED3130F-0BEE-7D41-B247-611B3CF22EA8}"/>
              </a:ext>
            </a:extLst>
          </p:cNvPr>
          <p:cNvSpPr txBox="1"/>
          <p:nvPr/>
        </p:nvSpPr>
        <p:spPr>
          <a:xfrm>
            <a:off x="1260086" y="2225416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App</a:t>
            </a:r>
            <a:r>
              <a:rPr lang="da-DK" dirty="0"/>
              <a:t> </a:t>
            </a:r>
            <a:r>
              <a:rPr lang="da-DK" dirty="0" err="1"/>
              <a:t>development</a:t>
            </a:r>
            <a:r>
              <a:rPr lang="da-DK" dirty="0"/>
              <a:t> </a:t>
            </a:r>
          </a:p>
          <a:p>
            <a:r>
              <a:rPr lang="da-DK" dirty="0"/>
              <a:t>in Python (Kivy)</a:t>
            </a:r>
          </a:p>
        </p:txBody>
      </p:sp>
      <p:pic>
        <p:nvPicPr>
          <p:cNvPr id="34" name="Billede 33">
            <a:extLst>
              <a:ext uri="{FF2B5EF4-FFF2-40B4-BE49-F238E27FC236}">
                <a16:creationId xmlns:a16="http://schemas.microsoft.com/office/drawing/2014/main" id="{4BE740F5-3AB7-F64C-B403-2C2AFB798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799" y="5038320"/>
            <a:ext cx="1820457" cy="1609593"/>
          </a:xfrm>
          <a:prstGeom prst="rect">
            <a:avLst/>
          </a:prstGeom>
        </p:spPr>
      </p:pic>
      <p:pic>
        <p:nvPicPr>
          <p:cNvPr id="35" name="Billede 34">
            <a:extLst>
              <a:ext uri="{FF2B5EF4-FFF2-40B4-BE49-F238E27FC236}">
                <a16:creationId xmlns:a16="http://schemas.microsoft.com/office/drawing/2014/main" id="{0051A13E-30E8-C043-A4CF-0A7B894C0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8" y="6008978"/>
            <a:ext cx="1532209" cy="863609"/>
          </a:xfrm>
          <a:prstGeom prst="rect">
            <a:avLst/>
          </a:prstGeom>
        </p:spPr>
      </p:pic>
      <p:pic>
        <p:nvPicPr>
          <p:cNvPr id="33" name="Billede 32">
            <a:extLst>
              <a:ext uri="{FF2B5EF4-FFF2-40B4-BE49-F238E27FC236}">
                <a16:creationId xmlns:a16="http://schemas.microsoft.com/office/drawing/2014/main" id="{7A9D0A3B-972D-7840-80CB-5F497173A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85" y="4776575"/>
            <a:ext cx="1744414" cy="1353290"/>
          </a:xfrm>
          <a:prstGeom prst="rect">
            <a:avLst/>
          </a:prstGeom>
        </p:spPr>
      </p:pic>
      <p:sp>
        <p:nvSpPr>
          <p:cNvPr id="36" name="Tekstfelt 35">
            <a:extLst>
              <a:ext uri="{FF2B5EF4-FFF2-40B4-BE49-F238E27FC236}">
                <a16:creationId xmlns:a16="http://schemas.microsoft.com/office/drawing/2014/main" id="{513E076F-C832-5C40-B068-919E19B85186}"/>
              </a:ext>
            </a:extLst>
          </p:cNvPr>
          <p:cNvSpPr txBox="1"/>
          <p:nvPr/>
        </p:nvSpPr>
        <p:spPr>
          <a:xfrm>
            <a:off x="188385" y="4385447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Legal </a:t>
            </a:r>
            <a:r>
              <a:rPr lang="da-DK" dirty="0" err="1"/>
              <a:t>aspects</a:t>
            </a:r>
            <a:endParaRPr lang="da-DK" dirty="0"/>
          </a:p>
        </p:txBody>
      </p:sp>
      <p:sp>
        <p:nvSpPr>
          <p:cNvPr id="23" name="Afrundet rektangel 22">
            <a:extLst>
              <a:ext uri="{FF2B5EF4-FFF2-40B4-BE49-F238E27FC236}">
                <a16:creationId xmlns:a16="http://schemas.microsoft.com/office/drawing/2014/main" id="{5C84B967-4A47-A14F-832B-8E027DC2644F}"/>
              </a:ext>
            </a:extLst>
          </p:cNvPr>
          <p:cNvSpPr/>
          <p:nvPr/>
        </p:nvSpPr>
        <p:spPr>
          <a:xfrm>
            <a:off x="3088822" y="4444462"/>
            <a:ext cx="1682169" cy="859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Database </a:t>
            </a:r>
            <a:r>
              <a:rPr lang="da-DK" dirty="0" err="1"/>
              <a:t>access</a:t>
            </a:r>
            <a:r>
              <a:rPr lang="da-DK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226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DC6559-C35C-5142-AFF8-CF4145C4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Thomas Hildebrandt, hilde@di.ku.dk: Byrdelettelser gennem digitale løsninger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CBD0D-BE11-F6CA-E95D-8EC1D15C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795"/>
            <a:ext cx="12192000" cy="47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1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3.xml><?xml version="1.0" encoding="utf-8"?>
<a:theme xmlns:a="http://schemas.openxmlformats.org/drawingml/2006/main" name="2_Brugerdefineret design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otm" id="{4BE6AEAE-B46D-4E07-AF12-26846D644608}" vid="{E0D0E049-F226-4DF9-B436-8654123BE80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5D3F208948AB245B33EC9BAB0E9AACC" ma:contentTypeVersion="2" ma:contentTypeDescription="Opret et nyt dokument." ma:contentTypeScope="" ma:versionID="efd670c52918e1ea65076d9690528fbc">
  <xsd:schema xmlns:xsd="http://www.w3.org/2001/XMLSchema" xmlns:xs="http://www.w3.org/2001/XMLSchema" xmlns:p="http://schemas.microsoft.com/office/2006/metadata/properties" xmlns:ns2="4dc048cd-c079-4500-a65d-627455aba46b" targetNamespace="http://schemas.microsoft.com/office/2006/metadata/properties" ma:root="true" ma:fieldsID="dda715aa97e892da56aa6fe92249d149" ns2:_="">
    <xsd:import namespace="4dc048cd-c079-4500-a65d-627455aba4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c048cd-c079-4500-a65d-627455aba4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8753F7-0E22-4809-9BE0-79F3C275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c048cd-c079-4500-a65d-627455aba4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F4D36B-7EDD-408D-8BF3-C28511EEC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E6F10-6B08-47B9-BA97-DEC0C4BDBDDF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dc048cd-c079-4500-a65d-627455aba46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16x9_DK_fuld</Template>
  <TotalTime>0</TotalTime>
  <Words>433</Words>
  <Application>Microsoft Office PowerPoint</Application>
  <PresentationFormat>Widescreen</PresentationFormat>
  <Paragraphs>94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Microsoft New Tai Lue</vt:lpstr>
      <vt:lpstr>Times New Roman</vt:lpstr>
      <vt:lpstr>Wingdings</vt:lpstr>
      <vt:lpstr>Brugerdefineret design</vt:lpstr>
      <vt:lpstr>1_Brugerdefineret design</vt:lpstr>
      <vt:lpstr>2_Brugerdefineret design</vt:lpstr>
      <vt:lpstr>Introduction</vt:lpstr>
      <vt:lpstr>Agenda</vt:lpstr>
      <vt:lpstr>Teaching Personal</vt:lpstr>
      <vt:lpstr>Who am I ? </vt:lpstr>
      <vt:lpstr>What Are You Going to Learn ?</vt:lpstr>
      <vt:lpstr>PowerPoint Presentation</vt:lpstr>
      <vt:lpstr>Schedule</vt:lpstr>
      <vt:lpstr>The Outcome on One Slide</vt:lpstr>
      <vt:lpstr>PowerPoint Presentation</vt:lpstr>
      <vt:lpstr>DCR Solutions workflow design and execution tools</vt:lpstr>
      <vt:lpstr>Registrer for at oprette en gratis konto</vt:lpstr>
      <vt:lpstr>DCR Solutions processoverblik</vt:lpstr>
      <vt:lpstr>DCR Solutions workflow design og execution tools</vt:lpstr>
      <vt:lpstr>DCR Active Repository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539</cp:revision>
  <cp:lastPrinted>2021-11-11T20:04:16Z</cp:lastPrinted>
  <dcterms:created xsi:type="dcterms:W3CDTF">2020-03-30T09:10:47Z</dcterms:created>
  <dcterms:modified xsi:type="dcterms:W3CDTF">2023-11-22T12:05:25Z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0x010100F5D3F208948AB245B33EC9BAB0E9AACC</vt:lpwstr>
  </property>
</Properties>
</file>